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61" r:id="rId3"/>
    <p:sldId id="260" r:id="rId4"/>
    <p:sldId id="377" r:id="rId5"/>
    <p:sldId id="378" r:id="rId6"/>
    <p:sldId id="379" r:id="rId7"/>
    <p:sldId id="365" r:id="rId8"/>
    <p:sldId id="352" r:id="rId9"/>
    <p:sldId id="366" r:id="rId10"/>
    <p:sldId id="364" r:id="rId11"/>
    <p:sldId id="354" r:id="rId12"/>
    <p:sldId id="367" r:id="rId13"/>
    <p:sldId id="353" r:id="rId14"/>
    <p:sldId id="355" r:id="rId15"/>
    <p:sldId id="368" r:id="rId16"/>
    <p:sldId id="370" r:id="rId17"/>
    <p:sldId id="356" r:id="rId18"/>
    <p:sldId id="380" r:id="rId19"/>
    <p:sldId id="362" r:id="rId20"/>
    <p:sldId id="371" r:id="rId21"/>
    <p:sldId id="372" r:id="rId22"/>
    <p:sldId id="357" r:id="rId23"/>
    <p:sldId id="358" r:id="rId24"/>
    <p:sldId id="359" r:id="rId25"/>
    <p:sldId id="381" r:id="rId26"/>
    <p:sldId id="360" r:id="rId27"/>
    <p:sldId id="361" r:id="rId28"/>
    <p:sldId id="373" r:id="rId29"/>
    <p:sldId id="382" r:id="rId30"/>
    <p:sldId id="374" r:id="rId31"/>
    <p:sldId id="383" r:id="rId32"/>
    <p:sldId id="376" r:id="rId33"/>
    <p:sldId id="36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93" d="100"/>
          <a:sy n="93" d="100"/>
        </p:scale>
        <p:origin x="-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F851A-BF52-4D74-AD53-5077A955FAD9}" type="datetimeFigureOut">
              <a:rPr lang="es-MX" smtClean="0"/>
              <a:pPr/>
              <a:t>5/28/15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93418-F95C-4364-A4A6-5BA076DC2868}" type="slidenum">
              <a:rPr lang="es-MX" smtClean="0"/>
              <a:pPr/>
              <a:t>‹#›</a:t>
            </a:fld>
            <a:endParaRPr lang="es-MX"/>
          </a:p>
        </p:txBody>
      </p:sp>
    </p:spTree>
    <p:extLst>
      <p:ext uri="{BB962C8B-B14F-4D97-AF65-F5344CB8AC3E}">
        <p14:creationId xmlns:p14="http://schemas.microsoft.com/office/powerpoint/2010/main" val="150038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93418-F95C-4364-A4A6-5BA076DC2868}" type="slidenum">
              <a:rPr lang="es-MX" smtClean="0"/>
              <a:pPr/>
              <a:t>8</a:t>
            </a:fld>
            <a:endParaRPr lang="es-MX"/>
          </a:p>
        </p:txBody>
      </p:sp>
    </p:spTree>
    <p:extLst>
      <p:ext uri="{BB962C8B-B14F-4D97-AF65-F5344CB8AC3E}">
        <p14:creationId xmlns:p14="http://schemas.microsoft.com/office/powerpoint/2010/main" val="297408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examples </a:t>
            </a:r>
            <a:r>
              <a:rPr lang="en-US" baseline="0" dirty="0" err="1" smtClean="0"/>
              <a:t>ie</a:t>
            </a:r>
            <a:r>
              <a:rPr lang="en-US" baseline="0" dirty="0" smtClean="0"/>
              <a:t> </a:t>
            </a:r>
            <a:r>
              <a:rPr lang="en-US" baseline="0" dirty="0" err="1" smtClean="0"/>
              <a:t>Maloofs</a:t>
            </a:r>
            <a:r>
              <a:rPr lang="en-US" baseline="0" dirty="0" smtClean="0"/>
              <a:t> many of the trees were relocated from a previous residence.  They have historic </a:t>
            </a:r>
            <a:r>
              <a:rPr lang="en-US" baseline="0" dirty="0" err="1" smtClean="0"/>
              <a:t>Eucs</a:t>
            </a:r>
            <a:r>
              <a:rPr lang="en-US" baseline="0" dirty="0" smtClean="0"/>
              <a:t> that the city wants preserved.  HOA  example,</a:t>
            </a:r>
            <a:endParaRPr lang="en-US" dirty="0"/>
          </a:p>
        </p:txBody>
      </p:sp>
      <p:sp>
        <p:nvSpPr>
          <p:cNvPr id="4" name="Slide Number Placeholder 3"/>
          <p:cNvSpPr>
            <a:spLocks noGrp="1"/>
          </p:cNvSpPr>
          <p:nvPr>
            <p:ph type="sldNum" sz="quarter" idx="10"/>
          </p:nvPr>
        </p:nvSpPr>
        <p:spPr/>
        <p:txBody>
          <a:bodyPr/>
          <a:lstStyle/>
          <a:p>
            <a:fld id="{46693418-F95C-4364-A4A6-5BA076DC2868}" type="slidenum">
              <a:rPr lang="es-MX" smtClean="0"/>
              <a:pPr/>
              <a:t>11</a:t>
            </a:fld>
            <a:endParaRPr lang="es-MX"/>
          </a:p>
        </p:txBody>
      </p:sp>
    </p:spTree>
    <p:extLst>
      <p:ext uri="{BB962C8B-B14F-4D97-AF65-F5344CB8AC3E}">
        <p14:creationId xmlns:p14="http://schemas.microsoft.com/office/powerpoint/2010/main" val="11696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0603C51-DAAB-469D-9C10-E81735B414BF}" type="datetimeFigureOut">
              <a:rPr lang="es-MX" smtClean="0"/>
              <a:pPr/>
              <a:t>5/28/15</a:t>
            </a:fld>
            <a:endParaRPr lang="es-MX"/>
          </a:p>
        </p:txBody>
      </p:sp>
      <p:sp>
        <p:nvSpPr>
          <p:cNvPr id="17" name="Footer Placeholder 16"/>
          <p:cNvSpPr>
            <a:spLocks noGrp="1"/>
          </p:cNvSpPr>
          <p:nvPr>
            <p:ph type="ftr" sz="quarter" idx="11"/>
          </p:nvPr>
        </p:nvSpPr>
        <p:spPr/>
        <p:txBody>
          <a:bodyPr/>
          <a:lstStyle/>
          <a:p>
            <a:endParaRPr lang="es-MX"/>
          </a:p>
        </p:txBody>
      </p:sp>
      <p:sp>
        <p:nvSpPr>
          <p:cNvPr id="29" name="Slide Number Placeholder 28"/>
          <p:cNvSpPr>
            <a:spLocks noGrp="1"/>
          </p:cNvSpPr>
          <p:nvPr>
            <p:ph type="sldNum" sz="quarter" idx="12"/>
          </p:nvPr>
        </p:nvSpPr>
        <p:spPr/>
        <p:txBody>
          <a:bodyPr/>
          <a:lstStyle/>
          <a:p>
            <a:fld id="{ADAF21D8-5862-4A69-A7C2-AAB44776ED0C}" type="slidenum">
              <a:rPr lang="es-MX" smtClean="0"/>
              <a:pPr/>
              <a:t>‹#›</a:t>
            </a:fld>
            <a:endParaRPr lang="es-MX"/>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03C51-DAAB-469D-9C10-E81735B414BF}" type="datetimeFigureOut">
              <a:rPr lang="es-MX" smtClean="0"/>
              <a:pPr/>
              <a:t>5/28/15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03C51-DAAB-469D-9C10-E81735B414BF}" type="datetimeFigureOut">
              <a:rPr lang="es-MX" smtClean="0"/>
              <a:pPr/>
              <a:t>5/28/15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03C51-DAAB-469D-9C10-E81735B414BF}" type="datetimeFigureOut">
              <a:rPr lang="es-MX" smtClean="0"/>
              <a:pPr/>
              <a:t>5/28/15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603C51-DAAB-469D-9C10-E81735B414BF}" type="datetimeFigureOut">
              <a:rPr lang="es-MX" smtClean="0"/>
              <a:pPr/>
              <a:t>5/28/15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7924800" y="6416675"/>
            <a:ext cx="762000" cy="365125"/>
          </a:xfrm>
        </p:spPr>
        <p:txBody>
          <a:bodyPr/>
          <a:lstStyle/>
          <a:p>
            <a:fld id="{ADAF21D8-5862-4A69-A7C2-AAB44776ED0C}"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603C51-DAAB-469D-9C10-E81735B414BF}" type="datetimeFigureOut">
              <a:rPr lang="es-MX" smtClean="0"/>
              <a:pPr/>
              <a:t>5/28/15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603C51-DAAB-469D-9C10-E81735B414BF}" type="datetimeFigureOut">
              <a:rPr lang="es-MX" smtClean="0"/>
              <a:pPr/>
              <a:t>5/28/15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603C51-DAAB-469D-9C10-E81735B414BF}" type="datetimeFigureOut">
              <a:rPr lang="es-MX" smtClean="0"/>
              <a:pPr/>
              <a:t>5/28/15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03C51-DAAB-469D-9C10-E81735B414BF}" type="datetimeFigureOut">
              <a:rPr lang="es-MX" smtClean="0"/>
              <a:pPr/>
              <a:t>5/28/15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603C51-DAAB-469D-9C10-E81735B414BF}" type="datetimeFigureOut">
              <a:rPr lang="es-MX" smtClean="0"/>
              <a:pPr/>
              <a:t>5/28/15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603C51-DAAB-469D-9C10-E81735B414BF}" type="datetimeFigureOut">
              <a:rPr lang="es-MX" smtClean="0"/>
              <a:pPr/>
              <a:t>5/28/15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AF21D8-5862-4A69-A7C2-AAB44776ED0C}"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0603C51-DAAB-469D-9C10-E81735B414BF}" type="datetimeFigureOut">
              <a:rPr lang="es-MX" smtClean="0"/>
              <a:pPr/>
              <a:t>5/28/15</a:t>
            </a:fld>
            <a:endParaRPr lang="es-MX"/>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AF21D8-5862-4A69-A7C2-AAB44776ED0C}"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fmptoolkit.com" TargetMode="External"/><Relationship Id="rId3" Type="http://schemas.openxmlformats.org/officeDocument/2006/relationships/hyperlink" Target="http://www.inlandurbanforestcouncil.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Urban Forest Management Plan Grant Program</a:t>
            </a:r>
            <a:endParaRPr lang="en-US" dirty="0"/>
          </a:p>
        </p:txBody>
      </p:sp>
      <p:sp>
        <p:nvSpPr>
          <p:cNvPr id="7" name="Subtitle 6"/>
          <p:cNvSpPr>
            <a:spLocks noGrp="1"/>
          </p:cNvSpPr>
          <p:nvPr>
            <p:ph type="subTitle" idx="4294967295"/>
          </p:nvPr>
        </p:nvSpPr>
        <p:spPr>
          <a:xfrm>
            <a:off x="381000" y="1600200"/>
            <a:ext cx="7772400" cy="1752600"/>
          </a:xfrm>
        </p:spPr>
        <p:txBody>
          <a:bodyPr>
            <a:normAutofit fontScale="25000" lnSpcReduction="20000"/>
          </a:bodyPr>
          <a:lstStyle/>
          <a:p>
            <a:pPr algn="ctr">
              <a:buNone/>
            </a:pPr>
            <a:r>
              <a:rPr lang="es-MX" dirty="0" smtClean="0"/>
              <a:t>	</a:t>
            </a:r>
            <a:r>
              <a:rPr lang="en-US" sz="12800" dirty="0" smtClean="0"/>
              <a:t>February 29 &amp; March 1, 2012</a:t>
            </a:r>
          </a:p>
          <a:p>
            <a:pPr algn="ctr">
              <a:buNone/>
            </a:pPr>
            <a:r>
              <a:rPr lang="en-US" sz="12800" dirty="0" smtClean="0"/>
              <a:t>Inland Urban Forest Council</a:t>
            </a:r>
          </a:p>
          <a:p>
            <a:pPr algn="ctr">
              <a:buNone/>
            </a:pPr>
            <a:r>
              <a:rPr lang="en-US" sz="12800" dirty="0" smtClean="0"/>
              <a:t>Riverside, CA</a:t>
            </a:r>
          </a:p>
          <a:p>
            <a:pPr algn="ctr">
              <a:buNone/>
            </a:pPr>
            <a:r>
              <a:rPr lang="en-US" sz="12800" dirty="0" smtClean="0"/>
              <a:t>Webinar One</a:t>
            </a:r>
          </a:p>
          <a:p>
            <a:pPr algn="ctr">
              <a:buNone/>
            </a:pPr>
            <a:endParaRPr lang="en-US" sz="12800" dirty="0" smtClean="0"/>
          </a:p>
          <a:p>
            <a:pPr algn="ctr">
              <a:buNone/>
            </a:pPr>
            <a:endParaRPr lang="en-US" sz="12800" dirty="0" smtClean="0"/>
          </a:p>
          <a:p>
            <a:pPr algn="ctr">
              <a:buNone/>
            </a:pPr>
            <a:endParaRPr lang="en-US" sz="12800" dirty="0" smtClean="0"/>
          </a:p>
          <a:p>
            <a:pPr>
              <a:buNone/>
            </a:pPr>
            <a:r>
              <a:rPr lang="en-US" sz="12800" dirty="0" smtClean="0"/>
              <a:t>Funded by:  US Forest Service &amp;</a:t>
            </a:r>
          </a:p>
          <a:p>
            <a:pPr>
              <a:buNone/>
            </a:pPr>
            <a:r>
              <a:rPr lang="en-US" sz="12800" dirty="0" smtClean="0"/>
              <a:t>		               Cal Fire	</a:t>
            </a:r>
            <a:endParaRPr lang="en-US" sz="1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Example for 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660066"/>
                </a:solidFill>
              </a:rPr>
              <a:t>The City of Riverside, CA , founded in 1870s, has always had a strong link to trees.  Much of Riverside’s history and its initial growth was influenced by the citrus industry. The early settlers planted trees along what is now historic Victoria Avenue to beautify the gateway to the citrus groves.  Palm trees lined the avenue and in the parkways; they were </a:t>
            </a:r>
            <a:r>
              <a:rPr lang="en-US" dirty="0" err="1">
                <a:solidFill>
                  <a:srgbClr val="660066"/>
                </a:solidFill>
              </a:rPr>
              <a:t>interplanted</a:t>
            </a:r>
            <a:r>
              <a:rPr lang="en-US" dirty="0">
                <a:solidFill>
                  <a:srgbClr val="660066"/>
                </a:solidFill>
              </a:rPr>
              <a:t> with several varieties of eucalyptus trees, and each block of medians had a different flowering tree. To help preserve this heritage and the benefits of these trees, this management plan was initiated.</a:t>
            </a:r>
          </a:p>
          <a:p>
            <a:endParaRPr lang="en-US" dirty="0">
              <a:solidFill>
                <a:srgbClr val="660066"/>
              </a:solidFill>
            </a:endParaRPr>
          </a:p>
        </p:txBody>
      </p:sp>
    </p:spTree>
    <p:extLst>
      <p:ext uri="{BB962C8B-B14F-4D97-AF65-F5344CB8AC3E}">
        <p14:creationId xmlns:p14="http://schemas.microsoft.com/office/powerpoint/2010/main" val="400915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t>
            </a:r>
            <a:r>
              <a:rPr lang="en-US" dirty="0" smtClean="0"/>
              <a:t>Context </a:t>
            </a:r>
            <a:r>
              <a:rPr lang="en-US" dirty="0" err="1" smtClean="0"/>
              <a:t>con’t</a:t>
            </a:r>
            <a:endParaRPr lang="en-US" dirty="0"/>
          </a:p>
        </p:txBody>
      </p:sp>
      <p:sp>
        <p:nvSpPr>
          <p:cNvPr id="3" name="Content Placeholder 2"/>
          <p:cNvSpPr>
            <a:spLocks noGrp="1"/>
          </p:cNvSpPr>
          <p:nvPr>
            <p:ph sz="half" idx="1"/>
          </p:nvPr>
        </p:nvSpPr>
        <p:spPr/>
        <p:txBody>
          <a:bodyPr/>
          <a:lstStyle/>
          <a:p>
            <a:r>
              <a:rPr lang="en-US" dirty="0"/>
              <a:t>Are/were there any community tree planting groups?  When were they started?  Why were they started.  </a:t>
            </a:r>
          </a:p>
          <a:p>
            <a:r>
              <a:rPr lang="en-US" dirty="0"/>
              <a:t>Any tree board or commission?  When and why was it started</a:t>
            </a:r>
            <a:r>
              <a:rPr lang="en-US" dirty="0" smtClean="0"/>
              <a:t>?</a:t>
            </a:r>
          </a:p>
          <a:p>
            <a:endParaRPr lang="en-US" dirty="0"/>
          </a:p>
          <a:p>
            <a:endParaRPr lang="en-US" dirty="0"/>
          </a:p>
        </p:txBody>
      </p:sp>
      <p:pic>
        <p:nvPicPr>
          <p:cNvPr id="6" name="Content Placeholder 5" descr="1 (43).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343400" y="1752600"/>
            <a:ext cx="3086675" cy="3459163"/>
          </a:xfrm>
        </p:spPr>
      </p:pic>
      <p:pic>
        <p:nvPicPr>
          <p:cNvPr id="4" name="Picture 2" descr="PR0000119435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62600" y="4495800"/>
            <a:ext cx="2971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2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 </a:t>
            </a:r>
            <a:r>
              <a:rPr lang="en-US" dirty="0" err="1"/>
              <a:t>con’t</a:t>
            </a:r>
            <a:endParaRPr lang="en-US" dirty="0"/>
          </a:p>
        </p:txBody>
      </p:sp>
      <p:sp>
        <p:nvSpPr>
          <p:cNvPr id="3" name="Content Placeholder 2"/>
          <p:cNvSpPr>
            <a:spLocks noGrp="1"/>
          </p:cNvSpPr>
          <p:nvPr>
            <p:ph sz="half" idx="1"/>
          </p:nvPr>
        </p:nvSpPr>
        <p:spPr/>
        <p:txBody>
          <a:bodyPr/>
          <a:lstStyle/>
          <a:p>
            <a:r>
              <a:rPr lang="en-US" dirty="0"/>
              <a:t>What is the size of the tree population?</a:t>
            </a:r>
          </a:p>
          <a:p>
            <a:r>
              <a:rPr lang="en-US" dirty="0"/>
              <a:t>What is the age and diversity of the population?</a:t>
            </a:r>
          </a:p>
          <a:p>
            <a:r>
              <a:rPr lang="en-US" dirty="0"/>
              <a:t>Are there any old policies or ordinances on record and why were they put into place.</a:t>
            </a:r>
          </a:p>
          <a:p>
            <a:endParaRPr lang="en-US" dirty="0"/>
          </a:p>
        </p:txBody>
      </p:sp>
      <p:sp>
        <p:nvSpPr>
          <p:cNvPr id="5" name="Content Placeholder 4"/>
          <p:cNvSpPr>
            <a:spLocks noGrp="1"/>
          </p:cNvSpPr>
          <p:nvPr>
            <p:ph sz="half" idx="2"/>
          </p:nvPr>
        </p:nvSpPr>
        <p:spPr/>
        <p:txBody>
          <a:bodyPr/>
          <a:lstStyle/>
          <a:p>
            <a:endParaRPr lang="en-US"/>
          </a:p>
        </p:txBody>
      </p:sp>
      <p:pic>
        <p:nvPicPr>
          <p:cNvPr id="4" name="Picture 3" descr="IMG_2788.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48200" y="1600200"/>
            <a:ext cx="4038600" cy="3028950"/>
          </a:xfrm>
          <a:prstGeom prst="rect">
            <a:avLst/>
          </a:prstGeom>
        </p:spPr>
      </p:pic>
    </p:spTree>
    <p:extLst>
      <p:ext uri="{BB962C8B-B14F-4D97-AF65-F5344CB8AC3E}">
        <p14:creationId xmlns:p14="http://schemas.microsoft.com/office/powerpoint/2010/main" val="43500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of Trees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What are the benefits of trees that are important to your community, or school, or site?</a:t>
            </a:r>
          </a:p>
          <a:p>
            <a:r>
              <a:rPr lang="en-US" dirty="0" smtClean="0"/>
              <a:t>For many it is the shade value.  Can you tie it into energy savings.  Inland Empire communities have hot summers.</a:t>
            </a:r>
          </a:p>
          <a:p>
            <a:endParaRPr lang="en-US" dirty="0" smtClean="0"/>
          </a:p>
          <a:p>
            <a:endParaRPr lang="en-US" dirty="0"/>
          </a:p>
        </p:txBody>
      </p:sp>
      <p:sp>
        <p:nvSpPr>
          <p:cNvPr id="5" name="Content Placeholder 4"/>
          <p:cNvSpPr>
            <a:spLocks noGrp="1"/>
          </p:cNvSpPr>
          <p:nvPr>
            <p:ph sz="half" idx="2"/>
          </p:nvPr>
        </p:nvSpPr>
        <p:spPr/>
        <p:txBody>
          <a:bodyPr>
            <a:normAutofit lnSpcReduction="10000"/>
          </a:bodyPr>
          <a:lstStyle/>
          <a:p>
            <a:endParaRPr lang="en-US"/>
          </a:p>
        </p:txBody>
      </p:sp>
      <p:pic>
        <p:nvPicPr>
          <p:cNvPr id="4" name="Picture 2" descr="PR0000119431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48200" y="1600200"/>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3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Trees</a:t>
            </a:r>
            <a:endParaRPr lang="en-US" dirty="0"/>
          </a:p>
        </p:txBody>
      </p:sp>
      <p:sp>
        <p:nvSpPr>
          <p:cNvPr id="3" name="Content Placeholder 2"/>
          <p:cNvSpPr>
            <a:spLocks noGrp="1"/>
          </p:cNvSpPr>
          <p:nvPr>
            <p:ph sz="half" idx="1"/>
          </p:nvPr>
        </p:nvSpPr>
        <p:spPr/>
        <p:txBody>
          <a:bodyPr/>
          <a:lstStyle/>
          <a:p>
            <a:r>
              <a:rPr lang="en-US" dirty="0" smtClean="0"/>
              <a:t>Increase in property values.  Tree lined streets are often more desirable and thus add to the value of the homes.</a:t>
            </a:r>
          </a:p>
          <a:p>
            <a:endParaRPr lang="en-US" dirty="0" smtClean="0"/>
          </a:p>
          <a:p>
            <a:endParaRPr lang="en-US" dirty="0"/>
          </a:p>
        </p:txBody>
      </p:sp>
      <p:sp>
        <p:nvSpPr>
          <p:cNvPr id="5" name="Content Placeholder 4"/>
          <p:cNvSpPr>
            <a:spLocks noGrp="1"/>
          </p:cNvSpPr>
          <p:nvPr>
            <p:ph sz="half" idx="2"/>
          </p:nvPr>
        </p:nvSpPr>
        <p:spPr/>
        <p:txBody>
          <a:bodyPr/>
          <a:lstStyle/>
          <a:p>
            <a:pPr marL="137160" indent="0">
              <a:buNone/>
            </a:pPr>
            <a:endParaRPr lang="en-US" dirty="0"/>
          </a:p>
        </p:txBody>
      </p:sp>
      <p:pic>
        <p:nvPicPr>
          <p:cNvPr id="4" name="Picture 2" descr="PR0000119432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524000"/>
            <a:ext cx="434340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70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of Trees</a:t>
            </a:r>
          </a:p>
        </p:txBody>
      </p:sp>
      <p:sp>
        <p:nvSpPr>
          <p:cNvPr id="3" name="Content Placeholder 2"/>
          <p:cNvSpPr>
            <a:spLocks noGrp="1"/>
          </p:cNvSpPr>
          <p:nvPr>
            <p:ph sz="half" idx="1"/>
          </p:nvPr>
        </p:nvSpPr>
        <p:spPr/>
        <p:txBody>
          <a:bodyPr/>
          <a:lstStyle/>
          <a:p>
            <a:r>
              <a:rPr lang="en-US" dirty="0"/>
              <a:t>Economic benefit.  Many communities have a downtown area or a center of town that is commercial. Shaded landscaped areas in business districts have stronger sales</a:t>
            </a:r>
            <a:r>
              <a:rPr lang="en-US" dirty="0" smtClean="0"/>
              <a:t>.</a:t>
            </a:r>
          </a:p>
          <a:p>
            <a:endParaRPr lang="en-US" dirty="0" smtClean="0"/>
          </a:p>
          <a:p>
            <a:endParaRPr lang="en-US" dirty="0"/>
          </a:p>
          <a:p>
            <a:endParaRPr lang="en-US" dirty="0"/>
          </a:p>
        </p:txBody>
      </p:sp>
      <p:sp>
        <p:nvSpPr>
          <p:cNvPr id="5" name="Content Placeholder 4"/>
          <p:cNvSpPr>
            <a:spLocks noGrp="1"/>
          </p:cNvSpPr>
          <p:nvPr>
            <p:ph sz="half" idx="2"/>
          </p:nvPr>
        </p:nvSpPr>
        <p:spPr/>
        <p:txBody>
          <a:bodyPr/>
          <a:lstStyle/>
          <a:p>
            <a:endParaRPr lang="en-US"/>
          </a:p>
        </p:txBody>
      </p:sp>
      <p:pic>
        <p:nvPicPr>
          <p:cNvPr id="4" name="Picture 2" descr="PR0000119431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5800" y="1524000"/>
            <a:ext cx="4367139" cy="291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82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Trees</a:t>
            </a:r>
          </a:p>
        </p:txBody>
      </p:sp>
      <p:sp>
        <p:nvSpPr>
          <p:cNvPr id="3" name="Content Placeholder 2"/>
          <p:cNvSpPr>
            <a:spLocks noGrp="1"/>
          </p:cNvSpPr>
          <p:nvPr>
            <p:ph idx="1"/>
          </p:nvPr>
        </p:nvSpPr>
        <p:spPr/>
        <p:txBody>
          <a:bodyPr/>
          <a:lstStyle/>
          <a:p>
            <a:r>
              <a:rPr lang="en-US" dirty="0"/>
              <a:t>Is it a community with a senior population where trees have a positive impact on mental attitude</a:t>
            </a:r>
            <a:r>
              <a:rPr lang="en-US" dirty="0" smtClean="0"/>
              <a:t>?</a:t>
            </a:r>
          </a:p>
          <a:p>
            <a:pPr marL="137160" indent="0">
              <a:buNone/>
            </a:pPr>
            <a:endParaRPr lang="en-US" dirty="0"/>
          </a:p>
          <a:p>
            <a:r>
              <a:rPr lang="en-US" dirty="0"/>
              <a:t>Is it a more educated community where global warming, sustainability and the environment are of concern?</a:t>
            </a:r>
          </a:p>
          <a:p>
            <a:endParaRPr lang="en-US" dirty="0"/>
          </a:p>
        </p:txBody>
      </p:sp>
    </p:spTree>
    <p:extLst>
      <p:ext uri="{BB962C8B-B14F-4D97-AF65-F5344CB8AC3E}">
        <p14:creationId xmlns:p14="http://schemas.microsoft.com/office/powerpoint/2010/main" val="4266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Trees</a:t>
            </a:r>
            <a:endParaRPr lang="en-US" dirty="0"/>
          </a:p>
        </p:txBody>
      </p:sp>
      <p:sp>
        <p:nvSpPr>
          <p:cNvPr id="3" name="Content Placeholder 2"/>
          <p:cNvSpPr>
            <a:spLocks noGrp="1"/>
          </p:cNvSpPr>
          <p:nvPr>
            <p:ph sz="half" idx="1"/>
          </p:nvPr>
        </p:nvSpPr>
        <p:spPr/>
        <p:txBody>
          <a:bodyPr>
            <a:normAutofit/>
          </a:bodyPr>
          <a:lstStyle/>
          <a:p>
            <a:r>
              <a:rPr lang="en-US" dirty="0" smtClean="0"/>
              <a:t>Is your community concerned about deteriorating street surfaces and how the shade of trees helps to prolong the life of asphalt paving.</a:t>
            </a:r>
          </a:p>
          <a:p>
            <a:endParaRPr lang="en-US" dirty="0"/>
          </a:p>
        </p:txBody>
      </p:sp>
      <p:sp>
        <p:nvSpPr>
          <p:cNvPr id="5" name="Content Placeholder 4"/>
          <p:cNvSpPr>
            <a:spLocks noGrp="1"/>
          </p:cNvSpPr>
          <p:nvPr>
            <p:ph sz="half" idx="2"/>
          </p:nvPr>
        </p:nvSpPr>
        <p:spPr/>
        <p:txBody>
          <a:bodyPr>
            <a:normAutofit/>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48200" y="1524000"/>
            <a:ext cx="4247266" cy="2430380"/>
          </a:xfrm>
          <a:prstGeom prst="rect">
            <a:avLst/>
          </a:prstGeom>
        </p:spPr>
      </p:pic>
    </p:spTree>
    <p:extLst>
      <p:ext uri="{BB962C8B-B14F-4D97-AF65-F5344CB8AC3E}">
        <p14:creationId xmlns:p14="http://schemas.microsoft.com/office/powerpoint/2010/main" val="303761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Trees</a:t>
            </a:r>
          </a:p>
        </p:txBody>
      </p:sp>
      <p:sp>
        <p:nvSpPr>
          <p:cNvPr id="3" name="Content Placeholder 2"/>
          <p:cNvSpPr>
            <a:spLocks noGrp="1"/>
          </p:cNvSpPr>
          <p:nvPr>
            <p:ph sz="half" idx="1"/>
          </p:nvPr>
        </p:nvSpPr>
        <p:spPr/>
        <p:txBody>
          <a:bodyPr/>
          <a:lstStyle/>
          <a:p>
            <a:r>
              <a:rPr lang="en-US" dirty="0"/>
              <a:t>Is safety an concern?  Traffic calming measures  where trees act as buffers in parkways between pedestrians and automobiles.</a:t>
            </a:r>
          </a:p>
          <a:p>
            <a:endParaRPr lang="en-US" dirty="0"/>
          </a:p>
        </p:txBody>
      </p:sp>
      <p:pic>
        <p:nvPicPr>
          <p:cNvPr id="5" name="Content Placeholder 4" descr="IMG_0024.JPG"/>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9039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Example</a:t>
            </a:r>
            <a:endParaRPr lang="en-US" dirty="0"/>
          </a:p>
        </p:txBody>
      </p:sp>
      <p:sp>
        <p:nvSpPr>
          <p:cNvPr id="3" name="Content Placeholder 2"/>
          <p:cNvSpPr>
            <a:spLocks noGrp="1"/>
          </p:cNvSpPr>
          <p:nvPr>
            <p:ph idx="1"/>
          </p:nvPr>
        </p:nvSpPr>
        <p:spPr/>
        <p:txBody>
          <a:bodyPr/>
          <a:lstStyle/>
          <a:p>
            <a:r>
              <a:rPr lang="en-US" dirty="0">
                <a:solidFill>
                  <a:srgbClr val="800000"/>
                </a:solidFill>
              </a:rPr>
              <a:t>Riverside’s urban forest contributes to the well-being of our residents in many ways.  It improves air quality by pulling carbon out of the air and storing it in the form of wood in trees.  Studies have shown that 100 mature trees can pull two tons of carbon from the air.  Studies have also shown that trees remove up to 600 pounds of fine particulates from the air.</a:t>
            </a:r>
          </a:p>
          <a:p>
            <a:endParaRPr lang="en-US" dirty="0">
              <a:solidFill>
                <a:srgbClr val="800000"/>
              </a:solidFill>
            </a:endParaRPr>
          </a:p>
        </p:txBody>
      </p:sp>
    </p:spTree>
    <p:extLst>
      <p:ext uri="{BB962C8B-B14F-4D97-AF65-F5344CB8AC3E}">
        <p14:creationId xmlns:p14="http://schemas.microsoft.com/office/powerpoint/2010/main" val="137511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MX" dirty="0" err="1" smtClean="0"/>
              <a:t>Welcome</a:t>
            </a:r>
            <a:r>
              <a:rPr lang="es-MX" dirty="0" smtClean="0"/>
              <a:t>!!!</a:t>
            </a:r>
            <a:endParaRPr lang="es-MX" dirty="0"/>
          </a:p>
        </p:txBody>
      </p:sp>
      <p:sp>
        <p:nvSpPr>
          <p:cNvPr id="5" name="Subtitle 4"/>
          <p:cNvSpPr>
            <a:spLocks noGrp="1"/>
          </p:cNvSpPr>
          <p:nvPr>
            <p:ph type="subTitle" idx="1"/>
          </p:nvPr>
        </p:nvSpPr>
        <p:spPr/>
        <p:txBody>
          <a:bodyPr/>
          <a:lstStyle/>
          <a:p>
            <a:endParaRPr lang="es-MX"/>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a:t>
            </a:r>
            <a:r>
              <a:rPr lang="en-US" dirty="0" smtClean="0"/>
              <a:t>Example </a:t>
            </a:r>
            <a:r>
              <a:rPr lang="en-US" dirty="0" err="1"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800000"/>
                </a:solidFill>
              </a:rPr>
              <a:t>The U.S. Department of Agriculture Urban Forest Research Facilities have studied a variety of trees and quality of life issues.  Some of these benefits are: increased traffic safety, reduced energy usage by cooling our homes and saving up to 23 percent on air conditioning costs,  and increased property values.  Trees contribute to an increase in sociological benefits such as: </a:t>
            </a:r>
          </a:p>
          <a:p>
            <a:r>
              <a:rPr lang="en-US" dirty="0">
                <a:solidFill>
                  <a:srgbClr val="800000"/>
                </a:solidFill>
              </a:rPr>
              <a:t>increased student performance at shaded schools</a:t>
            </a:r>
          </a:p>
          <a:p>
            <a:r>
              <a:rPr lang="en-US" dirty="0">
                <a:solidFill>
                  <a:srgbClr val="800000"/>
                </a:solidFill>
              </a:rPr>
              <a:t>improved recovery time where trees are visible from windows at hospitals</a:t>
            </a:r>
          </a:p>
          <a:p>
            <a:r>
              <a:rPr lang="en-US" dirty="0">
                <a:solidFill>
                  <a:srgbClr val="800000"/>
                </a:solidFill>
              </a:rPr>
              <a:t>reduced domestic violence at tree-lined housing developments  </a:t>
            </a:r>
          </a:p>
          <a:p>
            <a:endParaRPr lang="en-US" dirty="0"/>
          </a:p>
        </p:txBody>
      </p:sp>
    </p:spTree>
    <p:extLst>
      <p:ext uri="{BB962C8B-B14F-4D97-AF65-F5344CB8AC3E}">
        <p14:creationId xmlns:p14="http://schemas.microsoft.com/office/powerpoint/2010/main" val="294526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a:t>
            </a:r>
            <a:r>
              <a:rPr lang="en-US" dirty="0" smtClean="0"/>
              <a:t>Example </a:t>
            </a:r>
            <a:r>
              <a:rPr lang="en-US" dirty="0" err="1" smtClean="0"/>
              <a:t>Con’t</a:t>
            </a:r>
            <a:endParaRPr lang="en-US" dirty="0"/>
          </a:p>
        </p:txBody>
      </p:sp>
      <p:sp>
        <p:nvSpPr>
          <p:cNvPr id="3" name="Content Placeholder 2"/>
          <p:cNvSpPr>
            <a:spLocks noGrp="1"/>
          </p:cNvSpPr>
          <p:nvPr>
            <p:ph idx="1"/>
          </p:nvPr>
        </p:nvSpPr>
        <p:spPr/>
        <p:txBody>
          <a:bodyPr/>
          <a:lstStyle/>
          <a:p>
            <a:r>
              <a:rPr lang="en-US" dirty="0">
                <a:solidFill>
                  <a:srgbClr val="800000"/>
                </a:solidFill>
              </a:rPr>
              <a:t>Studies have also shown that people prefer to shop where there are trees and landscaping.  According to USDA, a large tree in Riverside will provide approximately $3,880 in environmental benefits during its lifetime. That is more than a 300 percent  return on investment.</a:t>
            </a:r>
          </a:p>
          <a:p>
            <a:endParaRPr lang="en-US" dirty="0"/>
          </a:p>
        </p:txBody>
      </p:sp>
    </p:spTree>
    <p:extLst>
      <p:ext uri="{BB962C8B-B14F-4D97-AF65-F5344CB8AC3E}">
        <p14:creationId xmlns:p14="http://schemas.microsoft.com/office/powerpoint/2010/main" val="140417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the plan!</a:t>
            </a:r>
            <a:endParaRPr lang="en-US" dirty="0"/>
          </a:p>
        </p:txBody>
      </p:sp>
      <p:sp>
        <p:nvSpPr>
          <p:cNvPr id="3" name="Content Placeholder 2"/>
          <p:cNvSpPr>
            <a:spLocks noGrp="1"/>
          </p:cNvSpPr>
          <p:nvPr>
            <p:ph sz="half" idx="1"/>
          </p:nvPr>
        </p:nvSpPr>
        <p:spPr/>
        <p:txBody>
          <a:bodyPr/>
          <a:lstStyle/>
          <a:p>
            <a:r>
              <a:rPr lang="en-US" dirty="0" smtClean="0"/>
              <a:t>What do you have?</a:t>
            </a:r>
          </a:p>
          <a:p>
            <a:pPr lvl="1"/>
            <a:r>
              <a:rPr lang="en-US" dirty="0" smtClean="0"/>
              <a:t>Inventory</a:t>
            </a:r>
          </a:p>
          <a:p>
            <a:pPr lvl="1"/>
            <a:r>
              <a:rPr lang="en-US" dirty="0" smtClean="0"/>
              <a:t>Concerns and Issues from the inventory and others.</a:t>
            </a:r>
          </a:p>
          <a:p>
            <a:pPr lvl="1"/>
            <a:r>
              <a:rPr lang="en-US" dirty="0" smtClean="0"/>
              <a:t>Policies</a:t>
            </a:r>
          </a:p>
          <a:p>
            <a:pPr lvl="1"/>
            <a:r>
              <a:rPr lang="en-US" dirty="0" smtClean="0"/>
              <a:t>Best Management Practices</a:t>
            </a:r>
          </a:p>
          <a:p>
            <a:pPr marL="585216" lvl="1" indent="0">
              <a:buNone/>
            </a:pPr>
            <a:endParaRPr lang="en-US" dirty="0" smtClean="0"/>
          </a:p>
          <a:p>
            <a:pPr marL="585216" lvl="1" indent="0">
              <a:buNone/>
            </a:pPr>
            <a:endParaRPr lang="en-US" dirty="0" smtClean="0"/>
          </a:p>
          <a:p>
            <a:pPr marL="585216" lvl="1" indent="0">
              <a:buNone/>
            </a:pPr>
            <a:endParaRPr lang="en-US" dirty="0"/>
          </a:p>
        </p:txBody>
      </p:sp>
      <p:sp>
        <p:nvSpPr>
          <p:cNvPr id="4" name="Content Placeholder 3"/>
          <p:cNvSpPr>
            <a:spLocks noGrp="1"/>
          </p:cNvSpPr>
          <p:nvPr>
            <p:ph sz="half" idx="2"/>
          </p:nvPr>
        </p:nvSpPr>
        <p:spPr/>
        <p:txBody>
          <a:bodyPr/>
          <a:lstStyle/>
          <a:p>
            <a:endParaRPr lang="en-US"/>
          </a:p>
        </p:txBody>
      </p:sp>
      <p:pic>
        <p:nvPicPr>
          <p:cNvPr id="5" name="Picture 4" descr="IMG_022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24400" y="1600200"/>
            <a:ext cx="3429000" cy="4572000"/>
          </a:xfrm>
          <a:prstGeom prst="rect">
            <a:avLst/>
          </a:prstGeom>
        </p:spPr>
      </p:pic>
    </p:spTree>
    <p:extLst>
      <p:ext uri="{BB962C8B-B14F-4D97-AF65-F5344CB8AC3E}">
        <p14:creationId xmlns:p14="http://schemas.microsoft.com/office/powerpoint/2010/main" val="386592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want?</a:t>
            </a:r>
            <a:endParaRPr lang="en-US" dirty="0"/>
          </a:p>
        </p:txBody>
      </p:sp>
      <p:sp>
        <p:nvSpPr>
          <p:cNvPr id="3" name="Content Placeholder 2"/>
          <p:cNvSpPr>
            <a:spLocks noGrp="1"/>
          </p:cNvSpPr>
          <p:nvPr>
            <p:ph sz="half" idx="1"/>
          </p:nvPr>
        </p:nvSpPr>
        <p:spPr/>
        <p:txBody>
          <a:bodyPr/>
          <a:lstStyle/>
          <a:p>
            <a:r>
              <a:rPr lang="en-US" dirty="0" smtClean="0"/>
              <a:t>What is the vision for the community?</a:t>
            </a:r>
          </a:p>
          <a:p>
            <a:r>
              <a:rPr lang="en-US" dirty="0" smtClean="0"/>
              <a:t>Canopy Cover</a:t>
            </a:r>
          </a:p>
          <a:p>
            <a:r>
              <a:rPr lang="en-US" dirty="0" smtClean="0"/>
              <a:t>Healthy Trees</a:t>
            </a:r>
          </a:p>
          <a:p>
            <a:r>
              <a:rPr lang="en-US" dirty="0" smtClean="0"/>
              <a:t>Minimal Hardscape Damage</a:t>
            </a:r>
          </a:p>
          <a:p>
            <a:r>
              <a:rPr lang="en-US" dirty="0" smtClean="0"/>
              <a:t>Species and Age Diversity</a:t>
            </a:r>
          </a:p>
          <a:p>
            <a:endParaRPr lang="en-US"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0" y="1600200"/>
            <a:ext cx="4064000" cy="3048000"/>
          </a:xfrm>
          <a:prstGeom prst="rect">
            <a:avLst/>
          </a:prstGeom>
        </p:spPr>
      </p:pic>
    </p:spTree>
    <p:extLst>
      <p:ext uri="{BB962C8B-B14F-4D97-AF65-F5344CB8AC3E}">
        <p14:creationId xmlns:p14="http://schemas.microsoft.com/office/powerpoint/2010/main" val="29054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you going to get there?</a:t>
            </a:r>
            <a:endParaRPr lang="en-US" dirty="0"/>
          </a:p>
        </p:txBody>
      </p:sp>
      <p:sp>
        <p:nvSpPr>
          <p:cNvPr id="3" name="Content Placeholder 2"/>
          <p:cNvSpPr>
            <a:spLocks noGrp="1"/>
          </p:cNvSpPr>
          <p:nvPr>
            <p:ph sz="half" idx="1"/>
          </p:nvPr>
        </p:nvSpPr>
        <p:spPr/>
        <p:txBody>
          <a:bodyPr>
            <a:normAutofit/>
          </a:bodyPr>
          <a:lstStyle/>
          <a:p>
            <a:r>
              <a:rPr lang="en-US" dirty="0" smtClean="0"/>
              <a:t>Setting Goals and Objectives</a:t>
            </a:r>
          </a:p>
          <a:p>
            <a:r>
              <a:rPr lang="en-US" dirty="0" smtClean="0"/>
              <a:t>Tree Removal and Replacement Program</a:t>
            </a:r>
          </a:p>
          <a:p>
            <a:r>
              <a:rPr lang="en-US" dirty="0" smtClean="0"/>
              <a:t>Historic Tree Preservation</a:t>
            </a:r>
          </a:p>
        </p:txBody>
      </p:sp>
      <p:pic>
        <p:nvPicPr>
          <p:cNvPr id="4" name="Content Placeholder 3" descr="IMG_0038.JPG"/>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78537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There</a:t>
            </a:r>
            <a:endParaRPr lang="en-US" dirty="0"/>
          </a:p>
        </p:txBody>
      </p:sp>
      <p:sp>
        <p:nvSpPr>
          <p:cNvPr id="3" name="Content Placeholder 2"/>
          <p:cNvSpPr>
            <a:spLocks noGrp="1"/>
          </p:cNvSpPr>
          <p:nvPr>
            <p:ph sz="half" idx="1"/>
          </p:nvPr>
        </p:nvSpPr>
        <p:spPr/>
        <p:txBody>
          <a:bodyPr/>
          <a:lstStyle/>
          <a:p>
            <a:r>
              <a:rPr lang="en-US" dirty="0"/>
              <a:t>Trees in conflict with wires, sidewalks, curbs &amp; gutters and streets.</a:t>
            </a:r>
          </a:p>
          <a:p>
            <a:r>
              <a:rPr lang="en-US" dirty="0"/>
              <a:t>Tree Protection Zones </a:t>
            </a:r>
          </a:p>
          <a:p>
            <a:pPr marL="137160" indent="0">
              <a:buNone/>
            </a:pPr>
            <a:r>
              <a:rPr lang="en-US" dirty="0"/>
              <a:t>     for developments.</a:t>
            </a:r>
          </a:p>
          <a:p>
            <a:endParaRPr lang="en-US" dirty="0"/>
          </a:p>
          <a:p>
            <a:endParaRPr lang="en-US" dirty="0"/>
          </a:p>
        </p:txBody>
      </p:sp>
      <p:pic>
        <p:nvPicPr>
          <p:cNvPr id="5" name="Content Placeholder 4" descr="IMG_0041.JPG"/>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78499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and Budgeting</a:t>
            </a:r>
            <a:endParaRPr lang="en-US" dirty="0"/>
          </a:p>
        </p:txBody>
      </p:sp>
      <p:sp>
        <p:nvSpPr>
          <p:cNvPr id="3" name="Content Placeholder 2"/>
          <p:cNvSpPr>
            <a:spLocks noGrp="1"/>
          </p:cNvSpPr>
          <p:nvPr>
            <p:ph idx="1"/>
          </p:nvPr>
        </p:nvSpPr>
        <p:spPr/>
        <p:txBody>
          <a:bodyPr/>
          <a:lstStyle/>
          <a:p>
            <a:r>
              <a:rPr lang="en-US" dirty="0" smtClean="0"/>
              <a:t>Where will monies come from to preserve, protect and provide for a healthy Urban Forest.</a:t>
            </a:r>
          </a:p>
          <a:p>
            <a:r>
              <a:rPr lang="en-US" dirty="0" smtClean="0"/>
              <a:t>Mitigation Measures</a:t>
            </a:r>
          </a:p>
          <a:p>
            <a:r>
              <a:rPr lang="en-US" dirty="0" smtClean="0"/>
              <a:t>Fines and Fees</a:t>
            </a:r>
          </a:p>
          <a:p>
            <a:r>
              <a:rPr lang="en-US" dirty="0" smtClean="0"/>
              <a:t>Assessment Districts </a:t>
            </a:r>
          </a:p>
          <a:p>
            <a:r>
              <a:rPr lang="en-US" dirty="0" smtClean="0"/>
              <a:t>Etc.</a:t>
            </a:r>
            <a:endParaRPr lang="en-US" dirty="0"/>
          </a:p>
        </p:txBody>
      </p:sp>
      <p:pic>
        <p:nvPicPr>
          <p:cNvPr id="4" name="Picture 3" descr="IMG_4118.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95800" y="3276600"/>
            <a:ext cx="4495800" cy="2997200"/>
          </a:xfrm>
          <a:prstGeom prst="rect">
            <a:avLst/>
          </a:prstGeom>
        </p:spPr>
      </p:pic>
    </p:spTree>
    <p:extLst>
      <p:ext uri="{BB962C8B-B14F-4D97-AF65-F5344CB8AC3E}">
        <p14:creationId xmlns:p14="http://schemas.microsoft.com/office/powerpoint/2010/main" val="1923945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getting what you want?</a:t>
            </a:r>
            <a:endParaRPr lang="en-US" dirty="0"/>
          </a:p>
        </p:txBody>
      </p:sp>
      <p:sp>
        <p:nvSpPr>
          <p:cNvPr id="3" name="Content Placeholder 2"/>
          <p:cNvSpPr>
            <a:spLocks noGrp="1"/>
          </p:cNvSpPr>
          <p:nvPr>
            <p:ph idx="1"/>
          </p:nvPr>
        </p:nvSpPr>
        <p:spPr/>
        <p:txBody>
          <a:bodyPr/>
          <a:lstStyle/>
          <a:p>
            <a:r>
              <a:rPr lang="en-US" dirty="0" smtClean="0"/>
              <a:t>Establishing a Monitoring System so that all stakeholders are kept informed of the progress of </a:t>
            </a:r>
            <a:r>
              <a:rPr lang="en-US" smtClean="0"/>
              <a:t>the plan.</a:t>
            </a:r>
            <a:endParaRPr lang="en-US"/>
          </a:p>
        </p:txBody>
      </p:sp>
      <p:pic>
        <p:nvPicPr>
          <p:cNvPr id="4" name="Picture 3" descr="IMG_2789.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09800" y="3200400"/>
            <a:ext cx="5867400" cy="3507839"/>
          </a:xfrm>
          <a:prstGeom prst="rect">
            <a:avLst/>
          </a:prstGeom>
        </p:spPr>
      </p:pic>
    </p:spTree>
    <p:extLst>
      <p:ext uri="{BB962C8B-B14F-4D97-AF65-F5344CB8AC3E}">
        <p14:creationId xmlns:p14="http://schemas.microsoft.com/office/powerpoint/2010/main" val="3385474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normAutofit/>
          </a:bodyPr>
          <a:lstStyle/>
          <a:p>
            <a:r>
              <a:rPr lang="en-US" dirty="0">
                <a:solidFill>
                  <a:srgbClr val="800000"/>
                </a:solidFill>
              </a:rPr>
              <a:t>Riverside has an aging population of trees. Some are more than 50 years old and eventually will need to be removed and replaced.  The tree industry knows more now than it did 50 years ago about what trees do best in our semi-arid Mediterranean climate.  Proper tree selection and placement is vital to our future.  </a:t>
            </a:r>
          </a:p>
        </p:txBody>
      </p:sp>
    </p:spTree>
    <p:extLst>
      <p:ext uri="{BB962C8B-B14F-4D97-AF65-F5344CB8AC3E}">
        <p14:creationId xmlns:p14="http://schemas.microsoft.com/office/powerpoint/2010/main" val="3546713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solidFill>
                  <a:srgbClr val="800000"/>
                </a:solidFill>
              </a:rPr>
              <a:t>This plan discusses the makeup of our tree population.  It looks at the health of our trees and addresses the questions: is this the right tree in the right place; is there adequate species diversity; and how can we improve age diversity with our aging population of trees.  </a:t>
            </a:r>
          </a:p>
          <a:p>
            <a:endParaRPr lang="en-US" dirty="0"/>
          </a:p>
        </p:txBody>
      </p:sp>
    </p:spTree>
    <p:extLst>
      <p:ext uri="{BB962C8B-B14F-4D97-AF65-F5344CB8AC3E}">
        <p14:creationId xmlns:p14="http://schemas.microsoft.com/office/powerpoint/2010/main" val="233219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Today’s</a:t>
            </a:r>
            <a:r>
              <a:rPr lang="es-MX" dirty="0" smtClean="0"/>
              <a:t> Agenda</a:t>
            </a:r>
            <a:endParaRPr lang="es-MX" dirty="0"/>
          </a:p>
        </p:txBody>
      </p:sp>
      <p:sp>
        <p:nvSpPr>
          <p:cNvPr id="3" name="Content Placeholder 2"/>
          <p:cNvSpPr>
            <a:spLocks noGrp="1"/>
          </p:cNvSpPr>
          <p:nvPr>
            <p:ph idx="1"/>
          </p:nvPr>
        </p:nvSpPr>
        <p:spPr/>
        <p:txBody>
          <a:bodyPr>
            <a:normAutofit/>
          </a:bodyPr>
          <a:lstStyle/>
          <a:p>
            <a:r>
              <a:rPr lang="en-US" dirty="0" smtClean="0"/>
              <a:t>9:00 – 9:15	General Comments</a:t>
            </a:r>
          </a:p>
          <a:p>
            <a:pPr marL="137160" indent="0">
              <a:buNone/>
            </a:pPr>
            <a:r>
              <a:rPr lang="en-US" dirty="0" smtClean="0"/>
              <a:t> </a:t>
            </a:r>
          </a:p>
          <a:p>
            <a:r>
              <a:rPr lang="en-US" dirty="0" smtClean="0"/>
              <a:t>9:15– 10:00 	Why a Plan?				 </a:t>
            </a:r>
          </a:p>
          <a:p>
            <a:r>
              <a:rPr lang="en-US" dirty="0" smtClean="0"/>
              <a:t>10:00– 10:15	Stakeholders</a:t>
            </a:r>
          </a:p>
          <a:p>
            <a:pPr marL="137160" indent="0">
              <a:buNone/>
            </a:pPr>
            <a:r>
              <a:rPr lang="en-US" dirty="0" smtClean="0"/>
              <a:t> </a:t>
            </a:r>
          </a:p>
          <a:p>
            <a:r>
              <a:rPr lang="en-US" dirty="0" smtClean="0"/>
              <a:t>10:15 – 10:30	What is Next &amp; Assignments					 </a:t>
            </a:r>
          </a:p>
          <a:p>
            <a:pPr marL="13716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solidFill>
                  <a:srgbClr val="800000"/>
                </a:solidFill>
              </a:rPr>
              <a:t>This plan is essential in guiding the city toward a healthy sustainable urban forest. This plan looks at what we currently have, the issues at hand, recommends a course of action based on achievable goals, details how we will achieve these goals, and includes </a:t>
            </a:r>
            <a:r>
              <a:rPr lang="en-US" dirty="0" smtClean="0">
                <a:solidFill>
                  <a:srgbClr val="800000"/>
                </a:solidFill>
              </a:rPr>
              <a:t>a </a:t>
            </a:r>
            <a:r>
              <a:rPr lang="en-US" dirty="0">
                <a:solidFill>
                  <a:srgbClr val="800000"/>
                </a:solidFill>
              </a:rPr>
              <a:t>monitoring system to see how we are doing.</a:t>
            </a:r>
          </a:p>
          <a:p>
            <a:endParaRPr lang="en-US" dirty="0"/>
          </a:p>
        </p:txBody>
      </p:sp>
    </p:spTree>
    <p:extLst>
      <p:ext uri="{BB962C8B-B14F-4D97-AF65-F5344CB8AC3E}">
        <p14:creationId xmlns:p14="http://schemas.microsoft.com/office/powerpoint/2010/main" val="38110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a:t>
            </a:r>
          </a:p>
        </p:txBody>
      </p:sp>
      <p:sp>
        <p:nvSpPr>
          <p:cNvPr id="3" name="Content Placeholder 2"/>
          <p:cNvSpPr>
            <a:spLocks noGrp="1"/>
          </p:cNvSpPr>
          <p:nvPr>
            <p:ph idx="1"/>
          </p:nvPr>
        </p:nvSpPr>
        <p:spPr/>
        <p:txBody>
          <a:bodyPr/>
          <a:lstStyle/>
          <a:p>
            <a:r>
              <a:rPr lang="en-US" dirty="0"/>
              <a:t>Elected Officials</a:t>
            </a:r>
            <a:r>
              <a:rPr lang="en-US" dirty="0" smtClean="0"/>
              <a:t>:  Mayor, City Council, Board of Supervisors, Board of Education, etc.</a:t>
            </a:r>
          </a:p>
          <a:p>
            <a:endParaRPr lang="en-US" dirty="0"/>
          </a:p>
          <a:p>
            <a:r>
              <a:rPr lang="en-US" dirty="0" smtClean="0"/>
              <a:t>Appointed Officials:  City Boards and Commissions, Advisory Boards or Councils</a:t>
            </a:r>
          </a:p>
          <a:p>
            <a:endParaRPr lang="en-US" dirty="0"/>
          </a:p>
          <a:p>
            <a:r>
              <a:rPr lang="en-US" dirty="0" smtClean="0"/>
              <a:t>Top Management:  City Managers or Administrator, Executive Director, School Superintendent, etc.</a:t>
            </a:r>
            <a:endParaRPr lang="en-US" dirty="0"/>
          </a:p>
        </p:txBody>
      </p:sp>
    </p:spTree>
    <p:extLst>
      <p:ext uri="{BB962C8B-B14F-4D97-AF65-F5344CB8AC3E}">
        <p14:creationId xmlns:p14="http://schemas.microsoft.com/office/powerpoint/2010/main" val="1645256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Departments:	Planning, Public Works, Engineering, </a:t>
            </a:r>
            <a:r>
              <a:rPr lang="en-US" dirty="0" smtClean="0"/>
              <a:t>				Streets</a:t>
            </a:r>
            <a:r>
              <a:rPr lang="en-US" dirty="0"/>
              <a:t>, Legal, </a:t>
            </a:r>
            <a:r>
              <a:rPr lang="en-US" dirty="0" smtClean="0"/>
              <a:t>Risk</a:t>
            </a:r>
            <a:r>
              <a:rPr lang="en-US" dirty="0"/>
              <a:t> </a:t>
            </a:r>
            <a:r>
              <a:rPr lang="en-US" dirty="0" smtClean="0"/>
              <a:t>Management</a:t>
            </a:r>
            <a:r>
              <a:rPr lang="en-US" dirty="0"/>
              <a:t>, Utilities</a:t>
            </a:r>
            <a:r>
              <a:rPr lang="en-US" dirty="0" smtClean="0"/>
              <a:t>, 			Sanitation, Parks, Recreation, etc. </a:t>
            </a:r>
            <a:endParaRPr lang="en-US" dirty="0"/>
          </a:p>
          <a:p>
            <a:endParaRPr lang="en-US" dirty="0"/>
          </a:p>
          <a:p>
            <a:r>
              <a:rPr lang="en-US" dirty="0"/>
              <a:t>Staff:		Department Heads, Superintendents, </a:t>
            </a:r>
            <a:r>
              <a:rPr lang="en-US" dirty="0" smtClean="0"/>
              <a:t>				Supervisors</a:t>
            </a:r>
            <a:r>
              <a:rPr lang="en-US" dirty="0"/>
              <a:t>, Crew </a:t>
            </a:r>
            <a:r>
              <a:rPr lang="en-US" dirty="0" smtClean="0"/>
              <a:t>Leaders,</a:t>
            </a:r>
            <a:r>
              <a:rPr lang="en-US" dirty="0"/>
              <a:t> </a:t>
            </a:r>
            <a:r>
              <a:rPr lang="en-US" dirty="0" smtClean="0"/>
              <a:t> Field 				Workers</a:t>
            </a:r>
            <a:r>
              <a:rPr lang="en-US" dirty="0"/>
              <a:t>, Volunteer Leaders, </a:t>
            </a:r>
            <a:r>
              <a:rPr lang="en-US" dirty="0" smtClean="0"/>
              <a:t>Volunteers</a:t>
            </a:r>
            <a:endParaRPr lang="en-US" dirty="0"/>
          </a:p>
          <a:p>
            <a:endParaRPr lang="en-US" dirty="0"/>
          </a:p>
          <a:p>
            <a:r>
              <a:rPr lang="en-US" dirty="0"/>
              <a:t>Influential Individuals:  Community Leaders, Influential </a:t>
            </a:r>
            <a:r>
              <a:rPr lang="en-US" dirty="0" smtClean="0"/>
              <a:t>				Business </a:t>
            </a:r>
            <a:r>
              <a:rPr lang="en-US" dirty="0"/>
              <a:t>Leaders, Chambers of 			   	</a:t>
            </a:r>
            <a:r>
              <a:rPr lang="en-US" dirty="0" smtClean="0"/>
              <a:t>	Commerce</a:t>
            </a:r>
            <a:r>
              <a:rPr lang="en-US" dirty="0"/>
              <a:t>, Service Clubs (</a:t>
            </a:r>
            <a:r>
              <a:rPr lang="en-US" dirty="0" smtClean="0"/>
              <a:t>Lions</a:t>
            </a:r>
            <a:r>
              <a:rPr lang="en-US" dirty="0"/>
              <a:t>, Kiwanis, </a:t>
            </a:r>
            <a:r>
              <a:rPr lang="en-US" dirty="0" smtClean="0"/>
              <a:t>			Rotary </a:t>
            </a:r>
            <a:r>
              <a:rPr lang="en-US" dirty="0" err="1"/>
              <a:t>etc</a:t>
            </a:r>
            <a:r>
              <a:rPr lang="en-US" dirty="0"/>
              <a:t>), Garden </a:t>
            </a:r>
            <a:r>
              <a:rPr lang="en-US" dirty="0" smtClean="0"/>
              <a:t>Clubs</a:t>
            </a:r>
            <a:r>
              <a:rPr lang="en-US" dirty="0"/>
              <a:t>, Beautification </a:t>
            </a:r>
            <a:r>
              <a:rPr lang="en-US" dirty="0" smtClean="0"/>
              <a:t>			Groups </a:t>
            </a:r>
            <a:r>
              <a:rPr lang="en-US" dirty="0"/>
              <a:t>like Keep America Beautiful 			   </a:t>
            </a:r>
            <a:r>
              <a:rPr lang="en-US" dirty="0" smtClean="0"/>
              <a:t>	Organizations</a:t>
            </a:r>
            <a:r>
              <a:rPr lang="en-US" dirty="0"/>
              <a:t>, Tree and Landscape </a:t>
            </a:r>
            <a:r>
              <a:rPr lang="en-US" dirty="0" smtClean="0"/>
              <a:t>				Contractors</a:t>
            </a:r>
            <a:r>
              <a:rPr lang="en-US" dirty="0"/>
              <a:t>.</a:t>
            </a:r>
          </a:p>
        </p:txBody>
      </p:sp>
    </p:spTree>
    <p:extLst>
      <p:ext uri="{BB962C8B-B14F-4D97-AF65-F5344CB8AC3E}">
        <p14:creationId xmlns:p14="http://schemas.microsoft.com/office/powerpoint/2010/main" val="129936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Next &amp; Assignments</a:t>
            </a:r>
          </a:p>
        </p:txBody>
      </p:sp>
      <p:sp>
        <p:nvSpPr>
          <p:cNvPr id="3" name="Content Placeholder 2"/>
          <p:cNvSpPr>
            <a:spLocks noGrp="1"/>
          </p:cNvSpPr>
          <p:nvPr>
            <p:ph idx="1"/>
          </p:nvPr>
        </p:nvSpPr>
        <p:spPr/>
        <p:txBody>
          <a:bodyPr>
            <a:normAutofit fontScale="85000" lnSpcReduction="10000"/>
          </a:bodyPr>
          <a:lstStyle/>
          <a:p>
            <a:r>
              <a:rPr lang="en-US" dirty="0"/>
              <a:t>Your assignment</a:t>
            </a:r>
          </a:p>
          <a:p>
            <a:pPr marL="137160" lvl="0" indent="0">
              <a:buNone/>
            </a:pPr>
            <a:r>
              <a:rPr lang="en-US" dirty="0" smtClean="0"/>
              <a:t>	Incorporate </a:t>
            </a:r>
            <a:r>
              <a:rPr lang="en-US" dirty="0"/>
              <a:t>your responses from the January assignment into </a:t>
            </a:r>
            <a:r>
              <a:rPr lang="en-US" dirty="0" smtClean="0"/>
              <a:t>	your </a:t>
            </a:r>
            <a:r>
              <a:rPr lang="en-US" dirty="0"/>
              <a:t>UFMP Introduction sections.</a:t>
            </a:r>
          </a:p>
          <a:p>
            <a:pPr lvl="0"/>
            <a:r>
              <a:rPr lang="en-US" dirty="0"/>
              <a:t>Do this by March 9.</a:t>
            </a:r>
          </a:p>
          <a:p>
            <a:pPr lvl="0"/>
            <a:r>
              <a:rPr lang="en-US" dirty="0"/>
              <a:t>We will review and give individual feedback</a:t>
            </a:r>
            <a:r>
              <a:rPr lang="en-US" dirty="0" smtClean="0"/>
              <a:t>.</a:t>
            </a:r>
            <a:r>
              <a:rPr lang="en-US" dirty="0"/>
              <a:t> </a:t>
            </a:r>
          </a:p>
          <a:p>
            <a:r>
              <a:rPr lang="en-US" dirty="0"/>
              <a:t>Next in-person workshops</a:t>
            </a:r>
          </a:p>
          <a:p>
            <a:pPr marL="137160" lvl="0" indent="0">
              <a:buNone/>
            </a:pPr>
            <a:r>
              <a:rPr lang="en-US" dirty="0" smtClean="0"/>
              <a:t>	Riverside </a:t>
            </a:r>
            <a:r>
              <a:rPr lang="en-US" dirty="0"/>
              <a:t>– March 21</a:t>
            </a:r>
          </a:p>
          <a:p>
            <a:pPr marL="137160" lvl="0" indent="0">
              <a:buNone/>
            </a:pPr>
            <a:r>
              <a:rPr lang="en-US" dirty="0" smtClean="0"/>
              <a:t>	San </a:t>
            </a:r>
            <a:r>
              <a:rPr lang="en-US" dirty="0"/>
              <a:t>Rafael – March </a:t>
            </a:r>
            <a:r>
              <a:rPr lang="en-US" dirty="0" smtClean="0"/>
              <a:t>22</a:t>
            </a:r>
            <a:endParaRPr lang="en-US" dirty="0"/>
          </a:p>
          <a:p>
            <a:r>
              <a:rPr lang="en-US" dirty="0"/>
              <a:t>We will be working on Section 6, ‘The Status of the Urban Forest</a:t>
            </a:r>
            <a:r>
              <a:rPr lang="en-US" dirty="0" smtClean="0"/>
              <a:t>.’</a:t>
            </a:r>
            <a:endParaRPr lang="en-US" dirty="0"/>
          </a:p>
          <a:p>
            <a:pPr lvl="0"/>
            <a:r>
              <a:rPr lang="en-US" dirty="0"/>
              <a:t>You will be assigned to a team</a:t>
            </a:r>
            <a:r>
              <a:rPr lang="en-US" dirty="0" smtClean="0"/>
              <a:t>.</a:t>
            </a:r>
            <a:endParaRPr lang="en-US" dirty="0"/>
          </a:p>
          <a:p>
            <a:r>
              <a:rPr lang="en-US" dirty="0"/>
              <a:t>We are here to help. Please let us know your concerns.</a:t>
            </a:r>
          </a:p>
          <a:p>
            <a:endParaRPr lang="en-US" dirty="0"/>
          </a:p>
        </p:txBody>
      </p:sp>
    </p:spTree>
    <p:extLst>
      <p:ext uri="{BB962C8B-B14F-4D97-AF65-F5344CB8AC3E}">
        <p14:creationId xmlns:p14="http://schemas.microsoft.com/office/powerpoint/2010/main" val="388286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General Comments</a:t>
            </a:r>
            <a:br>
              <a:rPr lang="en-US" dirty="0">
                <a:effectLst/>
              </a:rPr>
            </a:br>
            <a:r>
              <a:rPr lang="en-US" sz="1600" dirty="0" smtClean="0">
                <a:effectLst/>
              </a:rPr>
              <a:t>Today’s Presenter:</a:t>
            </a:r>
            <a:br>
              <a:rPr lang="en-US" sz="1600" dirty="0" smtClean="0">
                <a:effectLst/>
              </a:rPr>
            </a:br>
            <a:r>
              <a:rPr lang="en-US" sz="2000" dirty="0" smtClean="0">
                <a:effectLst/>
              </a:rPr>
              <a:t>Dave Roger</a:t>
            </a:r>
            <a:endParaRPr lang="en-US" dirty="0"/>
          </a:p>
        </p:txBody>
      </p:sp>
      <p:sp>
        <p:nvSpPr>
          <p:cNvPr id="3" name="Content Placeholder 2"/>
          <p:cNvSpPr>
            <a:spLocks noGrp="1"/>
          </p:cNvSpPr>
          <p:nvPr>
            <p:ph idx="1"/>
          </p:nvPr>
        </p:nvSpPr>
        <p:spPr>
          <a:xfrm>
            <a:off x="2819400" y="1447800"/>
            <a:ext cx="3581400" cy="3810000"/>
          </a:xfrm>
        </p:spPr>
        <p:txBody>
          <a:bodyPr/>
          <a:lstStyle/>
          <a:p>
            <a:pPr marL="137160" indent="0">
              <a:buNone/>
            </a:pPr>
            <a:r>
              <a:rPr lang="en-US" dirty="0"/>
              <a:t> </a:t>
            </a:r>
            <a:endParaRPr lang="en-US" dirty="0" smtClean="0"/>
          </a:p>
          <a:p>
            <a:pPr marL="137160" indent="0">
              <a:buNone/>
            </a:pPr>
            <a:endParaRPr lang="en-US" dirty="0"/>
          </a:p>
        </p:txBody>
      </p:sp>
      <p:pic>
        <p:nvPicPr>
          <p:cNvPr id="4" name="Picture 3" descr="2010-09-2419.49.5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95600" y="1752600"/>
            <a:ext cx="3327400" cy="3403600"/>
          </a:xfrm>
          <a:prstGeom prst="rect">
            <a:avLst/>
          </a:prstGeom>
        </p:spPr>
      </p:pic>
    </p:spTree>
    <p:extLst>
      <p:ext uri="{BB962C8B-B14F-4D97-AF65-F5344CB8AC3E}">
        <p14:creationId xmlns:p14="http://schemas.microsoft.com/office/powerpoint/2010/main" val="117197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ffectLst/>
              </a:rPr>
              <a:t>Project Coordinator:</a:t>
            </a:r>
            <a:br>
              <a:rPr lang="en-US" sz="2000" dirty="0">
                <a:effectLst/>
              </a:rPr>
            </a:br>
            <a:r>
              <a:rPr lang="en-US" sz="2000" dirty="0">
                <a:effectLst/>
              </a:rPr>
              <a:t>Nancy Sappington </a:t>
            </a:r>
            <a:endParaRPr lang="en-US" sz="2000" dirty="0"/>
          </a:p>
        </p:txBody>
      </p:sp>
      <p:pic>
        <p:nvPicPr>
          <p:cNvPr id="4" name="Content Placeholder 3" descr="nancy.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57200" y="1295400"/>
            <a:ext cx="8001000" cy="5257800"/>
          </a:xfrm>
        </p:spPr>
      </p:pic>
    </p:spTree>
    <p:extLst>
      <p:ext uri="{BB962C8B-B14F-4D97-AF65-F5344CB8AC3E}">
        <p14:creationId xmlns:p14="http://schemas.microsoft.com/office/powerpoint/2010/main" val="34911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Our 1st Webinar </a:t>
            </a:r>
            <a:endParaRPr lang="en-US" dirty="0"/>
          </a:p>
        </p:txBody>
      </p:sp>
      <p:sp>
        <p:nvSpPr>
          <p:cNvPr id="3" name="Content Placeholder 2"/>
          <p:cNvSpPr>
            <a:spLocks noGrp="1"/>
          </p:cNvSpPr>
          <p:nvPr>
            <p:ph idx="1"/>
          </p:nvPr>
        </p:nvSpPr>
        <p:spPr/>
        <p:txBody>
          <a:bodyPr>
            <a:normAutofit fontScale="92500" lnSpcReduction="20000"/>
          </a:bodyPr>
          <a:lstStyle/>
          <a:p>
            <a:r>
              <a:rPr lang="en-US" dirty="0"/>
              <a:t>Bear with us if we experience technical difficulties</a:t>
            </a:r>
          </a:p>
          <a:p>
            <a:r>
              <a:rPr lang="en-US" dirty="0"/>
              <a:t>Today’s protocol</a:t>
            </a:r>
          </a:p>
          <a:p>
            <a:pPr marL="137160" lvl="0" indent="0">
              <a:buNone/>
            </a:pPr>
            <a:r>
              <a:rPr lang="en-US" dirty="0" smtClean="0"/>
              <a:t>	Raise </a:t>
            </a:r>
            <a:r>
              <a:rPr lang="en-US" dirty="0"/>
              <a:t>your hand to ask a question or </a:t>
            </a:r>
          </a:p>
          <a:p>
            <a:pPr marL="137160" lvl="0" indent="0">
              <a:buNone/>
            </a:pPr>
            <a:r>
              <a:rPr lang="en-US" dirty="0" smtClean="0"/>
              <a:t>	Type </a:t>
            </a:r>
            <a:r>
              <a:rPr lang="en-US" dirty="0"/>
              <a:t>your question and send to project </a:t>
            </a:r>
            <a:r>
              <a:rPr lang="en-US" dirty="0" smtClean="0"/>
              <a:t>	coordinator</a:t>
            </a:r>
          </a:p>
          <a:p>
            <a:r>
              <a:rPr lang="en-US" dirty="0"/>
              <a:t>Issues logging onto </a:t>
            </a:r>
            <a:r>
              <a:rPr lang="en-US" u="sng" dirty="0">
                <a:hlinkClick r:id="rId2"/>
              </a:rPr>
              <a:t>www.ufmptoolkit.com</a:t>
            </a:r>
            <a:endParaRPr lang="en-US" dirty="0"/>
          </a:p>
          <a:p>
            <a:pPr lvl="0"/>
            <a:r>
              <a:rPr lang="en-US" dirty="0" smtClean="0"/>
              <a:t>Passwords</a:t>
            </a:r>
            <a:r>
              <a:rPr lang="en-US" dirty="0"/>
              <a:t> </a:t>
            </a:r>
          </a:p>
          <a:p>
            <a:r>
              <a:rPr lang="en-US" dirty="0"/>
              <a:t>Today’s presentation and January’s workshop presentation will be available at </a:t>
            </a:r>
            <a:r>
              <a:rPr lang="en-US" u="sng" dirty="0">
                <a:hlinkClick r:id="rId3"/>
              </a:rPr>
              <a:t>www.inlandurbanforestcouncil.org</a:t>
            </a:r>
            <a:endParaRPr lang="en-US" dirty="0"/>
          </a:p>
          <a:p>
            <a:pPr lvl="0"/>
            <a:r>
              <a:rPr lang="en-US" dirty="0"/>
              <a:t>Post your </a:t>
            </a:r>
            <a:r>
              <a:rPr lang="en-US" dirty="0" smtClean="0"/>
              <a:t>comments</a:t>
            </a:r>
            <a:r>
              <a:rPr lang="en-US" dirty="0"/>
              <a:t> </a:t>
            </a:r>
          </a:p>
          <a:p>
            <a:r>
              <a:rPr lang="en-US" dirty="0"/>
              <a:t>Confirm your site visit appointment. </a:t>
            </a:r>
          </a:p>
        </p:txBody>
      </p:sp>
    </p:spTree>
    <p:extLst>
      <p:ext uri="{BB962C8B-B14F-4D97-AF65-F5344CB8AC3E}">
        <p14:creationId xmlns:p14="http://schemas.microsoft.com/office/powerpoint/2010/main" val="256900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Context</a:t>
            </a:r>
            <a:endParaRPr lang="en-US" dirty="0"/>
          </a:p>
        </p:txBody>
      </p:sp>
      <p:pic>
        <p:nvPicPr>
          <p:cNvPr id="6" name="Content Placeholder 5" descr="IMG_2766.jpg"/>
          <p:cNvPicPr>
            <a:picLocks noGrp="1" noChangeAspect="1"/>
          </p:cNvPicPr>
          <p:nvPr>
            <p:ph idx="1"/>
          </p:nvPr>
        </p:nvPicPr>
        <p:blipFill>
          <a:blip r:embed="rId2" cstate="print">
            <a:extLst>
              <a:ext uri="{28A0092B-C50C-407E-A947-70E740481C1C}">
                <a14:useLocalDpi xmlns:a14="http://schemas.microsoft.com/office/drawing/2010/main"/>
              </a:ext>
            </a:extLst>
          </a:blip>
          <a:srcRect l="-66535" r="-66535"/>
          <a:stretch>
            <a:fillRect/>
          </a:stretch>
        </p:blipFill>
        <p:spPr>
          <a:xfrm>
            <a:off x="457200" y="1600200"/>
            <a:ext cx="8229600" cy="4708525"/>
          </a:xfrm>
        </p:spPr>
      </p:pic>
    </p:spTree>
    <p:extLst>
      <p:ext uri="{BB962C8B-B14F-4D97-AF65-F5344CB8AC3E}">
        <p14:creationId xmlns:p14="http://schemas.microsoft.com/office/powerpoint/2010/main" val="329087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a:t>
            </a:r>
            <a:endParaRPr lang="en-US" dirty="0"/>
          </a:p>
        </p:txBody>
      </p:sp>
      <p:sp>
        <p:nvSpPr>
          <p:cNvPr id="5" name="Text Placeholder 4"/>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rmAutofit/>
          </a:bodyPr>
          <a:lstStyle/>
          <a:p>
            <a:r>
              <a:rPr lang="en-US" dirty="0" smtClean="0"/>
              <a:t>When were the first trees planted?</a:t>
            </a:r>
          </a:p>
          <a:p>
            <a:r>
              <a:rPr lang="en-US" dirty="0" smtClean="0"/>
              <a:t>Were there any existing trees originally on the site.</a:t>
            </a:r>
          </a:p>
          <a:p>
            <a:r>
              <a:rPr lang="en-US" dirty="0" smtClean="0"/>
              <a:t>If so were they </a:t>
            </a:r>
            <a:endParaRPr lang="en-US" dirty="0"/>
          </a:p>
          <a:p>
            <a:pPr marL="137160" indent="0">
              <a:buNone/>
            </a:pPr>
            <a:r>
              <a:rPr lang="en-US" dirty="0"/>
              <a:t> </a:t>
            </a:r>
            <a:r>
              <a:rPr lang="en-US" dirty="0" smtClean="0"/>
              <a:t>    native or part of </a:t>
            </a:r>
          </a:p>
          <a:p>
            <a:pPr marL="137160" indent="0">
              <a:buNone/>
            </a:pPr>
            <a:r>
              <a:rPr lang="en-US" dirty="0"/>
              <a:t> </a:t>
            </a:r>
            <a:r>
              <a:rPr lang="en-US" dirty="0" smtClean="0"/>
              <a:t>    a remnant orchard?</a:t>
            </a:r>
          </a:p>
          <a:p>
            <a:endParaRPr lang="en-US" dirty="0" smtClean="0"/>
          </a:p>
        </p:txBody>
      </p:sp>
      <p:sp>
        <p:nvSpPr>
          <p:cNvPr id="7" name="Content Placeholder 6"/>
          <p:cNvSpPr>
            <a:spLocks noGrp="1"/>
          </p:cNvSpPr>
          <p:nvPr>
            <p:ph sz="quarter" idx="4"/>
          </p:nvPr>
        </p:nvSpPr>
        <p:spPr/>
        <p:txBody>
          <a:bodyPr/>
          <a:lstStyle/>
          <a:p>
            <a:endParaRPr lang="en-US"/>
          </a:p>
        </p:txBody>
      </p:sp>
      <p:pic>
        <p:nvPicPr>
          <p:cNvPr id="4" name="Picture 3" descr="IMG_025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48200" y="2438400"/>
            <a:ext cx="4495800" cy="3371850"/>
          </a:xfrm>
          <a:prstGeom prst="rect">
            <a:avLst/>
          </a:prstGeom>
        </p:spPr>
      </p:pic>
    </p:spTree>
    <p:extLst>
      <p:ext uri="{BB962C8B-B14F-4D97-AF65-F5344CB8AC3E}">
        <p14:creationId xmlns:p14="http://schemas.microsoft.com/office/powerpoint/2010/main" val="15561855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a:t>
            </a:r>
          </a:p>
        </p:txBody>
      </p:sp>
      <p:sp>
        <p:nvSpPr>
          <p:cNvPr id="3" name="Content Placeholder 2"/>
          <p:cNvSpPr>
            <a:spLocks noGrp="1"/>
          </p:cNvSpPr>
          <p:nvPr>
            <p:ph idx="1"/>
          </p:nvPr>
        </p:nvSpPr>
        <p:spPr/>
        <p:txBody>
          <a:bodyPr/>
          <a:lstStyle/>
          <a:p>
            <a:r>
              <a:rPr lang="en-US" dirty="0"/>
              <a:t>Why were they planted?  Windbreak, Entrances</a:t>
            </a:r>
          </a:p>
          <a:p>
            <a:r>
              <a:rPr lang="en-US" dirty="0"/>
              <a:t>Any significance to what was planted?  </a:t>
            </a:r>
          </a:p>
          <a:p>
            <a:r>
              <a:rPr lang="en-US" dirty="0"/>
              <a:t>Any trees with historic significance.?  </a:t>
            </a:r>
            <a:r>
              <a:rPr lang="en-US" dirty="0" err="1"/>
              <a:t>ie</a:t>
            </a:r>
            <a:r>
              <a:rPr lang="en-US" dirty="0"/>
              <a:t> planted by someone special a </a:t>
            </a:r>
            <a:endParaRPr lang="en-US" dirty="0" smtClean="0"/>
          </a:p>
          <a:p>
            <a:pPr marL="137160" indent="0">
              <a:buNone/>
            </a:pPr>
            <a:r>
              <a:rPr lang="en-US" dirty="0"/>
              <a:t> </a:t>
            </a:r>
            <a:r>
              <a:rPr lang="en-US" dirty="0" smtClean="0"/>
              <a:t>    founding </a:t>
            </a:r>
            <a:r>
              <a:rPr lang="en-US" dirty="0"/>
              <a:t>father for example. </a:t>
            </a:r>
            <a:endParaRPr lang="en-US" dirty="0" smtClean="0"/>
          </a:p>
          <a:p>
            <a:pPr marL="137160" indent="0">
              <a:buNone/>
            </a:pPr>
            <a:r>
              <a:rPr lang="en-US" dirty="0"/>
              <a:t> </a:t>
            </a:r>
            <a:r>
              <a:rPr lang="en-US" dirty="0" smtClean="0"/>
              <a:t>    </a:t>
            </a:r>
          </a:p>
          <a:p>
            <a:pPr marL="137160" indent="0">
              <a:buNone/>
            </a:pPr>
            <a:endParaRPr lang="en-US" dirty="0"/>
          </a:p>
          <a:p>
            <a:endParaRPr lang="en-US" dirty="0"/>
          </a:p>
        </p:txBody>
      </p:sp>
      <p:pic>
        <p:nvPicPr>
          <p:cNvPr id="4" name="Picture 3" descr="IMG_018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2200" y="3082424"/>
            <a:ext cx="2815980" cy="3754640"/>
          </a:xfrm>
          <a:prstGeom prst="rect">
            <a:avLst/>
          </a:prstGeom>
        </p:spPr>
      </p:pic>
      <p:pic>
        <p:nvPicPr>
          <p:cNvPr id="5" name="Picture 2" descr="PR0000119430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4191000"/>
            <a:ext cx="358140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38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2290</TotalTime>
  <Words>1112</Words>
  <Application>Microsoft Macintosh PowerPoint</Application>
  <PresentationFormat>On-screen Show (4:3)</PresentationFormat>
  <Paragraphs>140</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Apex</vt:lpstr>
      <vt:lpstr>Urban Forest Management Plan Grant Program</vt:lpstr>
      <vt:lpstr>Welcome!!!</vt:lpstr>
      <vt:lpstr>Today’s Agenda</vt:lpstr>
      <vt:lpstr>General Comments Today’s Presenter: Dave Roger</vt:lpstr>
      <vt:lpstr>Project Coordinator: Nancy Sappington </vt:lpstr>
      <vt:lpstr>Our 1st Webinar </vt:lpstr>
      <vt:lpstr>Historic Context</vt:lpstr>
      <vt:lpstr>Historical Context</vt:lpstr>
      <vt:lpstr>Historical Context</vt:lpstr>
      <vt:lpstr>Historical Example for Introduction</vt:lpstr>
      <vt:lpstr>Historical Context con’t</vt:lpstr>
      <vt:lpstr>Historical Context con’t</vt:lpstr>
      <vt:lpstr>Benefit of Trees</vt:lpstr>
      <vt:lpstr>Benefits of Trees</vt:lpstr>
      <vt:lpstr>Benefit of Trees</vt:lpstr>
      <vt:lpstr>Benefits of Trees</vt:lpstr>
      <vt:lpstr>Benefits of Trees</vt:lpstr>
      <vt:lpstr>Benefits of Trees</vt:lpstr>
      <vt:lpstr>Benefits Example</vt:lpstr>
      <vt:lpstr>Benefits Example Con’t</vt:lpstr>
      <vt:lpstr>Benefits Example Con’t</vt:lpstr>
      <vt:lpstr>What is in the plan!</vt:lpstr>
      <vt:lpstr>What do you want?</vt:lpstr>
      <vt:lpstr>How are you going to get there?</vt:lpstr>
      <vt:lpstr>Getting There</vt:lpstr>
      <vt:lpstr>Funding and Budgeting</vt:lpstr>
      <vt:lpstr>Are you getting what you want?</vt:lpstr>
      <vt:lpstr>Example </vt:lpstr>
      <vt:lpstr>Example</vt:lpstr>
      <vt:lpstr>Example</vt:lpstr>
      <vt:lpstr>Stakeholders</vt:lpstr>
      <vt:lpstr>Stakeholders</vt:lpstr>
      <vt:lpstr>What is Next &amp; Assignments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Roger</dc:creator>
  <cp:lastModifiedBy>Will Matterer</cp:lastModifiedBy>
  <cp:revision>86</cp:revision>
  <dcterms:created xsi:type="dcterms:W3CDTF">2012-01-23T00:48:19Z</dcterms:created>
  <dcterms:modified xsi:type="dcterms:W3CDTF">2015-05-29T02:01:07Z</dcterms:modified>
</cp:coreProperties>
</file>